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bIly5lg5qWvdf+NBFhzDiA==" hashData="miQxEkprHb71fi6CfaI449iCksbtThAT3GOTLDW2BLzyirL5GTSAj9TYyomuORs6bifoTsYDeVA2xRTDetE81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лавие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16" name="Контейнер за 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2" name="Контейнер за долния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лавие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7" name="Контейнер за съдържани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19" name="Контейнер за долния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11" name="Контейнер за долния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Заглавие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лавие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лавие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25" name="Текстов контейне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8" name="Контейнер за съдържани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0" name="Контейнер за 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лавие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Контейнер за 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24" name="Контейнер за долния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лавие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Контейнер за съдържани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29" name="Контейнер за долния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Контейнер за картина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1" name="Контейнер за номер на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26" name="Текстов контейне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2B35730-BCF4-4396-B8B9-CDCD4DB8B04E}" type="datetimeFigureOut">
              <a:rPr lang="bg-BG" smtClean="0"/>
              <a:pPr/>
              <a:t>30.10.2026 г.</a:t>
            </a:fld>
            <a:endParaRPr lang="bg-BG"/>
          </a:p>
        </p:txBody>
      </p:sp>
      <p:sp>
        <p:nvSpPr>
          <p:cNvPr id="28" name="Контейнер за долния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заглавие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266840_1540421169451047_143365686217932800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1628800"/>
            <a:ext cx="4323909" cy="28083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1106761" y="260648"/>
            <a:ext cx="6733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ДГ”Щастливо детство”с.Брест,</a:t>
            </a:r>
            <a:r>
              <a:rPr lang="bg-BG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обш</a:t>
            </a:r>
            <a:r>
              <a:rPr lang="bg-BG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.Гулянци,</a:t>
            </a:r>
            <a:r>
              <a:rPr lang="bg-BG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обл</a:t>
            </a:r>
            <a:r>
              <a:rPr lang="bg-BG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.Плевен</a:t>
            </a:r>
          </a:p>
          <a:p>
            <a:pPr algn="ctr"/>
            <a:r>
              <a:rPr lang="bg-BG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Ул.Отец Паисий №4,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email:odz_brest@av.bg</a:t>
            </a:r>
            <a:endParaRPr lang="bg-BG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ово поле 5"/>
          <p:cNvSpPr txBox="1"/>
          <p:nvPr/>
        </p:nvSpPr>
        <p:spPr>
          <a:xfrm>
            <a:off x="251520" y="5445224"/>
            <a:ext cx="8604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Родители и учители</a:t>
            </a:r>
          </a:p>
          <a:p>
            <a:pPr algn="ctr"/>
            <a:r>
              <a:rPr lang="bg-BG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“Заедно можем повече”</a:t>
            </a:r>
            <a:endParaRPr lang="bg-BG" sz="3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467544" y="2636912"/>
            <a:ext cx="1707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b="1" dirty="0" smtClean="0">
                <a:solidFill>
                  <a:srgbClr val="FF0000"/>
                </a:solidFill>
              </a:rPr>
              <a:t>Кой сме ние?</a:t>
            </a:r>
            <a:endParaRPr lang="bg-BG" sz="2000" b="1" dirty="0">
              <a:solidFill>
                <a:srgbClr val="FF0000"/>
              </a:solidFill>
            </a:endParaRPr>
          </a:p>
        </p:txBody>
      </p:sp>
      <p:sp>
        <p:nvSpPr>
          <p:cNvPr id="9" name="Текстово поле 8"/>
          <p:cNvSpPr txBox="1"/>
          <p:nvPr/>
        </p:nvSpPr>
        <p:spPr>
          <a:xfrm>
            <a:off x="1115616" y="4581128"/>
            <a:ext cx="15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>
                <a:solidFill>
                  <a:srgbClr val="00B050"/>
                </a:solidFill>
              </a:rPr>
              <a:t>Как работим?</a:t>
            </a:r>
            <a:endParaRPr lang="bg-BG" b="1" dirty="0">
              <a:solidFill>
                <a:srgbClr val="00B050"/>
              </a:solidFill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6588224" y="2132856"/>
            <a:ext cx="224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>
                <a:solidFill>
                  <a:srgbClr val="00B0F0"/>
                </a:solidFill>
              </a:rPr>
              <a:t>Кое е важно за нас?</a:t>
            </a:r>
            <a:endParaRPr lang="bg-BG" b="1" dirty="0">
              <a:solidFill>
                <a:srgbClr val="00B0F0"/>
              </a:solidFill>
            </a:endParaRPr>
          </a:p>
        </p:txBody>
      </p:sp>
      <p:sp>
        <p:nvSpPr>
          <p:cNvPr id="11" name="Текстово поле 10"/>
          <p:cNvSpPr txBox="1"/>
          <p:nvPr/>
        </p:nvSpPr>
        <p:spPr>
          <a:xfrm>
            <a:off x="5220072" y="450912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C000"/>
                </a:solidFill>
              </a:rPr>
              <a:t>Какво можем да ви предложим?</a:t>
            </a:r>
            <a:endParaRPr lang="bg-BG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онтейнер за съдържание 7" descr="97295720_1069640916740256_6131157924908630016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2486248" cy="3314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Картина 8" descr="96298400_1216742908656831_349677274530211430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3933056"/>
            <a:ext cx="4444073" cy="2501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Картина 9" descr="96518580_167306611347905_3311454046170120192_n.jpg"/>
          <p:cNvPicPr>
            <a:picLocks noChangeAspect="1"/>
          </p:cNvPicPr>
          <p:nvPr/>
        </p:nvPicPr>
        <p:blipFill>
          <a:blip r:embed="rId4" cstate="print"/>
          <a:srcRect b="26639"/>
          <a:stretch>
            <a:fillRect/>
          </a:stretch>
        </p:blipFill>
        <p:spPr>
          <a:xfrm>
            <a:off x="6300192" y="2348880"/>
            <a:ext cx="2484555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Текстово поле 10"/>
          <p:cNvSpPr txBox="1"/>
          <p:nvPr/>
        </p:nvSpPr>
        <p:spPr>
          <a:xfrm>
            <a:off x="4067944" y="1340768"/>
            <a:ext cx="41437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dirty="0" smtClean="0"/>
              <a:t>Съвместните дейности и инициативи,са</a:t>
            </a:r>
          </a:p>
          <a:p>
            <a:r>
              <a:rPr lang="bg-BG" dirty="0" smtClean="0"/>
              <a:t>ежедневие и приятно преживяване за </a:t>
            </a:r>
          </a:p>
          <a:p>
            <a:r>
              <a:rPr lang="bg-BG" dirty="0" smtClean="0"/>
              <a:t>родители и екипа на детската градина. 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48407698_285252718841746_6347052990142087168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12776"/>
            <a:ext cx="3804440" cy="2141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78891383_416068079282262_6663222716964798464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60648"/>
            <a:ext cx="3515883" cy="263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099766_259293498549217_5928712785985798144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95736" y="4005064"/>
            <a:ext cx="3203848" cy="2402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4788024" y="2924944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Празниците и народните  обичаи са на почит и уважение и целия екип се старае</a:t>
            </a:r>
          </a:p>
          <a:p>
            <a:pPr algn="ctr"/>
            <a:r>
              <a:rPr lang="bg-BG" b="1" dirty="0" smtClean="0"/>
              <a:t>винаги да е различно и интересно</a:t>
            </a:r>
          </a:p>
          <a:p>
            <a:pPr algn="ctr"/>
            <a:r>
              <a:rPr lang="bg-BG" b="1" dirty="0" smtClean="0"/>
              <a:t>за децата и техните родители.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539552" y="980728"/>
            <a:ext cx="37809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2000" b="1" dirty="0" smtClean="0"/>
              <a:t>Рожден ден на детската градина</a:t>
            </a:r>
            <a:endParaRPr lang="bg-BG" sz="2000" b="1" dirty="0"/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2339752" y="6273225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b="1" dirty="0" smtClean="0"/>
              <a:t>Празник на Християнското семейство </a:t>
            </a:r>
            <a:endParaRPr lang="bg-BG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118002_409253386925189_7549207928201281536_n.jpg"/>
          <p:cNvPicPr>
            <a:picLocks noChangeAspect="1"/>
          </p:cNvPicPr>
          <p:nvPr/>
        </p:nvPicPr>
        <p:blipFill>
          <a:blip r:embed="rId2" cstate="print"/>
          <a:srcRect b="34250"/>
          <a:stretch>
            <a:fillRect/>
          </a:stretch>
        </p:blipFill>
        <p:spPr>
          <a:xfrm>
            <a:off x="6300192" y="3356992"/>
            <a:ext cx="2535119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215533_686513952082777_4992815661018251264_n.jpg"/>
          <p:cNvPicPr>
            <a:picLocks noChangeAspect="1"/>
          </p:cNvPicPr>
          <p:nvPr/>
        </p:nvPicPr>
        <p:blipFill>
          <a:blip r:embed="rId3" cstate="print"/>
          <a:srcRect t="8001" r="3793"/>
          <a:stretch>
            <a:fillRect/>
          </a:stretch>
        </p:blipFill>
        <p:spPr>
          <a:xfrm>
            <a:off x="2915816" y="2276872"/>
            <a:ext cx="2202197" cy="28083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216661_623723134895090_4308641316524261376_n.jpg"/>
          <p:cNvPicPr>
            <a:picLocks noChangeAspect="1"/>
          </p:cNvPicPr>
          <p:nvPr/>
        </p:nvPicPr>
        <p:blipFill>
          <a:blip r:embed="rId4" cstate="print"/>
          <a:srcRect l="20075" t="9428" r="15351"/>
          <a:stretch>
            <a:fillRect/>
          </a:stretch>
        </p:blipFill>
        <p:spPr>
          <a:xfrm>
            <a:off x="5652120" y="476672"/>
            <a:ext cx="3096344" cy="2444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467544" y="1412776"/>
            <a:ext cx="21602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Игрите и забавленията са от любимите на нашите талантливи деца.</a:t>
            </a:r>
          </a:p>
          <a:p>
            <a:pPr algn="ctr"/>
            <a:r>
              <a:rPr lang="bg-BG" b="1" dirty="0" smtClean="0"/>
              <a:t>Те успешно и много атрактивно взимат участие и на голямата сцена при съвместната ни работа с НЧ.”Н.Й.Вапцаров”с. Брест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141350_1419804948400173_8663752534218768384_n.jpg"/>
          <p:cNvPicPr>
            <a:picLocks noChangeAspect="1"/>
          </p:cNvPicPr>
          <p:nvPr/>
        </p:nvPicPr>
        <p:blipFill>
          <a:blip r:embed="rId2" cstate="print"/>
          <a:srcRect t="17850" b="35300"/>
          <a:stretch>
            <a:fillRect/>
          </a:stretch>
        </p:blipFill>
        <p:spPr>
          <a:xfrm>
            <a:off x="251520" y="404664"/>
            <a:ext cx="3847356" cy="24033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233397_1602869466556444_7694609214169153536_n.jpg"/>
          <p:cNvPicPr>
            <a:picLocks noChangeAspect="1"/>
          </p:cNvPicPr>
          <p:nvPr/>
        </p:nvPicPr>
        <p:blipFill>
          <a:blip r:embed="rId3" cstate="print"/>
          <a:srcRect t="9450" b="9051"/>
          <a:stretch>
            <a:fillRect/>
          </a:stretch>
        </p:blipFill>
        <p:spPr>
          <a:xfrm>
            <a:off x="5436096" y="1628800"/>
            <a:ext cx="3313269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250256_616042352454974_5318879029690892288_n.jpg"/>
          <p:cNvPicPr>
            <a:picLocks noChangeAspect="1"/>
          </p:cNvPicPr>
          <p:nvPr/>
        </p:nvPicPr>
        <p:blipFill>
          <a:blip r:embed="rId4" cstate="print"/>
          <a:srcRect t="33200" b="19550"/>
          <a:stretch>
            <a:fillRect/>
          </a:stretch>
        </p:blipFill>
        <p:spPr>
          <a:xfrm>
            <a:off x="755576" y="3933056"/>
            <a:ext cx="4114800" cy="2592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5436096" y="548680"/>
            <a:ext cx="3345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/>
              <a:t>Баба Марта бързала на нашите</a:t>
            </a:r>
          </a:p>
          <a:p>
            <a:r>
              <a:rPr lang="bg-BG" b="1" dirty="0" smtClean="0"/>
              <a:t>дечица </a:t>
            </a:r>
            <a:r>
              <a:rPr lang="bg-BG" b="1" dirty="0" err="1" smtClean="0"/>
              <a:t>мартенички</a:t>
            </a:r>
            <a:r>
              <a:rPr lang="bg-BG" b="1" dirty="0" smtClean="0"/>
              <a:t> вързала</a:t>
            </a:r>
          </a:p>
        </p:txBody>
      </p:sp>
      <p:sp>
        <p:nvSpPr>
          <p:cNvPr id="8" name="Текстово поле 7"/>
          <p:cNvSpPr txBox="1"/>
          <p:nvPr/>
        </p:nvSpPr>
        <p:spPr>
          <a:xfrm>
            <a:off x="5220072" y="5380672"/>
            <a:ext cx="32650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Екипа на детската градина всеки път с радост </a:t>
            </a:r>
          </a:p>
          <a:p>
            <a:pPr algn="ctr"/>
            <a:r>
              <a:rPr lang="bg-BG" b="1" dirty="0" smtClean="0"/>
              <a:t>се включва във всички инициативи свързани с детските приказки и книжки.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231575_796835310846081_2606517834062233600_n.jpg"/>
          <p:cNvPicPr>
            <a:picLocks noChangeAspect="1"/>
          </p:cNvPicPr>
          <p:nvPr/>
        </p:nvPicPr>
        <p:blipFill>
          <a:blip r:embed="rId2" cstate="print"/>
          <a:srcRect l="8263" t="32150" b="12201"/>
          <a:stretch>
            <a:fillRect/>
          </a:stretch>
        </p:blipFill>
        <p:spPr>
          <a:xfrm>
            <a:off x="3707904" y="188640"/>
            <a:ext cx="5064709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238053_2998073816918487_4127218440492548096_n.jpg"/>
          <p:cNvPicPr>
            <a:picLocks noChangeAspect="1"/>
          </p:cNvPicPr>
          <p:nvPr/>
        </p:nvPicPr>
        <p:blipFill>
          <a:blip r:embed="rId3" cstate="print"/>
          <a:srcRect l="12201" t="5901" r="20600" b="38450"/>
          <a:stretch>
            <a:fillRect/>
          </a:stretch>
        </p:blipFill>
        <p:spPr>
          <a:xfrm>
            <a:off x="447164" y="188640"/>
            <a:ext cx="3065096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753664_183199359508632_4744040679808696320_n.jpg"/>
          <p:cNvPicPr>
            <a:picLocks noChangeAspect="1"/>
          </p:cNvPicPr>
          <p:nvPr/>
        </p:nvPicPr>
        <p:blipFill>
          <a:blip r:embed="rId4" cstate="print"/>
          <a:srcRect t="9051" b="18500"/>
          <a:stretch>
            <a:fillRect/>
          </a:stretch>
        </p:blipFill>
        <p:spPr>
          <a:xfrm>
            <a:off x="1331640" y="4149080"/>
            <a:ext cx="4387754" cy="23841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5759624" y="2852936"/>
            <a:ext cx="33843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Родители и всички деца с радост </a:t>
            </a:r>
          </a:p>
          <a:p>
            <a:pPr algn="ctr"/>
            <a:r>
              <a:rPr lang="bg-BG" b="1" dirty="0" smtClean="0"/>
              <a:t>взимат участие в много от проведените</a:t>
            </a:r>
          </a:p>
          <a:p>
            <a:pPr algn="ctr"/>
            <a:r>
              <a:rPr lang="bg-BG" b="1" dirty="0" smtClean="0"/>
              <a:t>инициативи.</a:t>
            </a:r>
          </a:p>
          <a:p>
            <a:pPr algn="ctr"/>
            <a:r>
              <a:rPr lang="bg-BG" b="1" dirty="0" smtClean="0"/>
              <a:t>Една от основните цели заложени във</a:t>
            </a:r>
          </a:p>
          <a:p>
            <a:pPr algn="ctr"/>
            <a:r>
              <a:rPr lang="bg-BG" b="1" dirty="0" smtClean="0"/>
              <a:t>визията на нашата градина е “Заедно ръка за ръка </a:t>
            </a:r>
          </a:p>
          <a:p>
            <a:pPr algn="ctr"/>
            <a:r>
              <a:rPr lang="bg-BG" b="1" dirty="0" smtClean="0"/>
              <a:t>родите и учители към върха “</a:t>
            </a:r>
          </a:p>
          <a:p>
            <a:pPr algn="ctr"/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239764_669079587205682_2757791044698374144_n.jpg"/>
          <p:cNvPicPr>
            <a:picLocks noChangeAspect="1"/>
          </p:cNvPicPr>
          <p:nvPr/>
        </p:nvPicPr>
        <p:blipFill>
          <a:blip r:embed="rId2" cstate="print"/>
          <a:srcRect l="3456" t="16401" r="11918" b="24800"/>
          <a:stretch>
            <a:fillRect/>
          </a:stretch>
        </p:blipFill>
        <p:spPr>
          <a:xfrm>
            <a:off x="251520" y="188640"/>
            <a:ext cx="3008906" cy="2808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252221_1145901339141791_1207417887904497664_n.jpg"/>
          <p:cNvPicPr>
            <a:picLocks noChangeAspect="1"/>
          </p:cNvPicPr>
          <p:nvPr/>
        </p:nvPicPr>
        <p:blipFill>
          <a:blip r:embed="rId3" cstate="print"/>
          <a:srcRect b="26900"/>
          <a:stretch>
            <a:fillRect/>
          </a:stretch>
        </p:blipFill>
        <p:spPr>
          <a:xfrm>
            <a:off x="683568" y="3284984"/>
            <a:ext cx="3125418" cy="3068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288939_1418092351711450_490014837435269120_n.jpg"/>
          <p:cNvPicPr>
            <a:picLocks noChangeAspect="1"/>
          </p:cNvPicPr>
          <p:nvPr/>
        </p:nvPicPr>
        <p:blipFill>
          <a:blip r:embed="rId4" cstate="print"/>
          <a:srcRect l="11918" t="9051" r="21791" b="14300"/>
          <a:stretch>
            <a:fillRect/>
          </a:stretch>
        </p:blipFill>
        <p:spPr>
          <a:xfrm>
            <a:off x="4427984" y="404664"/>
            <a:ext cx="2318066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4572000" y="4293096"/>
            <a:ext cx="40447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 smtClean="0"/>
              <a:t>Нашите отзивчиви родители </a:t>
            </a:r>
          </a:p>
          <a:p>
            <a:pPr algn="ctr"/>
            <a:r>
              <a:rPr lang="bg-BG" b="1" dirty="0" smtClean="0"/>
              <a:t>дори в създалото се извънредно</a:t>
            </a:r>
          </a:p>
          <a:p>
            <a:pPr algn="ctr"/>
            <a:r>
              <a:rPr lang="bg-BG" b="1" dirty="0" smtClean="0"/>
              <a:t>положение  изключително усърдно</a:t>
            </a:r>
          </a:p>
          <a:p>
            <a:pPr algn="ctr"/>
            <a:r>
              <a:rPr lang="bg-BG" b="1" dirty="0" smtClean="0"/>
              <a:t>изпълняват поставените от нас задачи</a:t>
            </a:r>
          </a:p>
          <a:p>
            <a:pPr algn="ctr"/>
            <a:r>
              <a:rPr lang="bg-BG" b="1" dirty="0" smtClean="0"/>
              <a:t>макар и от разстояние 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372593_718245475671205_268570197714010112_n.jpg"/>
          <p:cNvPicPr>
            <a:picLocks noChangeAspect="1"/>
          </p:cNvPicPr>
          <p:nvPr/>
        </p:nvPicPr>
        <p:blipFill>
          <a:blip r:embed="rId2" cstate="print"/>
          <a:srcRect t="11151"/>
          <a:stretch>
            <a:fillRect/>
          </a:stretch>
        </p:blipFill>
        <p:spPr>
          <a:xfrm>
            <a:off x="4355976" y="3140968"/>
            <a:ext cx="1762728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510916_245339530007599_3691390357867593728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260648"/>
            <a:ext cx="2045444" cy="2747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772548_548290529086259_3351171601621057536_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332656"/>
            <a:ext cx="1748611" cy="23488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 descr="96389333_263642764760202_4339360142395965440_n.jpg"/>
          <p:cNvPicPr>
            <a:picLocks noChangeAspect="1"/>
          </p:cNvPicPr>
          <p:nvPr/>
        </p:nvPicPr>
        <p:blipFill>
          <a:blip r:embed="rId5" cstate="print"/>
          <a:srcRect t="12201" b="14300"/>
          <a:stretch>
            <a:fillRect/>
          </a:stretch>
        </p:blipFill>
        <p:spPr>
          <a:xfrm>
            <a:off x="6588224" y="3717032"/>
            <a:ext cx="2024870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Текстово поле 7"/>
          <p:cNvSpPr txBox="1"/>
          <p:nvPr/>
        </p:nvSpPr>
        <p:spPr>
          <a:xfrm>
            <a:off x="539552" y="2636912"/>
            <a:ext cx="35187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sz="2800" b="1" dirty="0" smtClean="0"/>
              <a:t>Още от творчеството</a:t>
            </a:r>
          </a:p>
          <a:p>
            <a:pPr algn="ctr"/>
            <a:r>
              <a:rPr lang="bg-BG" sz="2800" b="1" dirty="0" smtClean="0"/>
              <a:t>на нашите прилежни </a:t>
            </a:r>
          </a:p>
          <a:p>
            <a:pPr algn="ctr"/>
            <a:r>
              <a:rPr lang="bg-BG" sz="2800" b="1" dirty="0" smtClean="0"/>
              <a:t>деца.</a:t>
            </a:r>
            <a:endParaRPr lang="bg-BG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7347828_188813862188045_7040616176094806016_n.jpg"/>
          <p:cNvPicPr>
            <a:picLocks noChangeAspect="1"/>
          </p:cNvPicPr>
          <p:nvPr/>
        </p:nvPicPr>
        <p:blipFill>
          <a:blip r:embed="rId2" cstate="print"/>
          <a:srcRect l="5201" t="15350" r="8934" b="14301"/>
          <a:stretch>
            <a:fillRect/>
          </a:stretch>
        </p:blipFill>
        <p:spPr>
          <a:xfrm>
            <a:off x="179512" y="260648"/>
            <a:ext cx="2570793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7231319_268015631252663_322537703033798656_n.jpg"/>
          <p:cNvPicPr>
            <a:picLocks noChangeAspect="1"/>
          </p:cNvPicPr>
          <p:nvPr/>
        </p:nvPicPr>
        <p:blipFill>
          <a:blip r:embed="rId3" cstate="print"/>
          <a:srcRect t="3801" b="4851"/>
          <a:stretch>
            <a:fillRect/>
          </a:stretch>
        </p:blipFill>
        <p:spPr>
          <a:xfrm>
            <a:off x="3419872" y="476672"/>
            <a:ext cx="3993931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359161_2626938294290973_7897897936208527360_n.jpg"/>
          <p:cNvPicPr>
            <a:picLocks noChangeAspect="1"/>
          </p:cNvPicPr>
          <p:nvPr/>
        </p:nvPicPr>
        <p:blipFill>
          <a:blip r:embed="rId4" cstate="print"/>
          <a:srcRect b="24800"/>
          <a:stretch>
            <a:fillRect/>
          </a:stretch>
        </p:blipFill>
        <p:spPr>
          <a:xfrm>
            <a:off x="4887068" y="3429000"/>
            <a:ext cx="3957905" cy="22322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698027" y="4509120"/>
            <a:ext cx="36981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g-BG" b="1" dirty="0" smtClean="0"/>
              <a:t>Четенето и драматизирането</a:t>
            </a:r>
          </a:p>
          <a:p>
            <a:pPr algn="ctr"/>
            <a:r>
              <a:rPr lang="bg-BG" b="1" dirty="0" smtClean="0"/>
              <a:t>на любими приказки са едни</a:t>
            </a:r>
          </a:p>
          <a:p>
            <a:pPr algn="ctr"/>
            <a:r>
              <a:rPr lang="bg-BG" b="1" dirty="0" smtClean="0"/>
              <a:t>от най-предпочитаните занимания </a:t>
            </a:r>
          </a:p>
          <a:p>
            <a:pPr algn="ctr"/>
            <a:r>
              <a:rPr lang="bg-BG" b="1" dirty="0" smtClean="0"/>
              <a:t>за децата и техните родители.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266990_597708617503969_8293548137377693696_n.jpg"/>
          <p:cNvPicPr>
            <a:picLocks noChangeAspect="1"/>
          </p:cNvPicPr>
          <p:nvPr/>
        </p:nvPicPr>
        <p:blipFill>
          <a:blip r:embed="rId2" cstate="print"/>
          <a:srcRect l="8001" t="5201" b="9401"/>
          <a:stretch>
            <a:fillRect/>
          </a:stretch>
        </p:blipFill>
        <p:spPr>
          <a:xfrm>
            <a:off x="539552" y="332656"/>
            <a:ext cx="3826965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275980_241073050557833_8134990868365967360_n.jpg"/>
          <p:cNvPicPr>
            <a:picLocks noChangeAspect="1"/>
          </p:cNvPicPr>
          <p:nvPr/>
        </p:nvPicPr>
        <p:blipFill>
          <a:blip r:embed="rId3" cstate="print"/>
          <a:srcRect l="8263" r="20075" b="6951"/>
          <a:stretch>
            <a:fillRect/>
          </a:stretch>
        </p:blipFill>
        <p:spPr>
          <a:xfrm>
            <a:off x="5436096" y="620688"/>
            <a:ext cx="3299275" cy="3212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529975_235462521050679_1130489221132320768_n.jpg"/>
          <p:cNvPicPr>
            <a:picLocks noChangeAspect="1"/>
          </p:cNvPicPr>
          <p:nvPr/>
        </p:nvPicPr>
        <p:blipFill>
          <a:blip r:embed="rId4" cstate="print"/>
          <a:srcRect t="20600" r="9838" b="6951"/>
          <a:stretch>
            <a:fillRect/>
          </a:stretch>
        </p:blipFill>
        <p:spPr>
          <a:xfrm>
            <a:off x="683568" y="3645024"/>
            <a:ext cx="4540399" cy="27363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5292081" y="3933056"/>
            <a:ext cx="38519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За нас винаги са били</a:t>
            </a:r>
          </a:p>
          <a:p>
            <a:pPr algn="ctr"/>
            <a:r>
              <a:rPr lang="bg-BG" b="1" dirty="0" smtClean="0"/>
              <a:t> изключително важни</a:t>
            </a:r>
          </a:p>
          <a:p>
            <a:pPr algn="ctr"/>
            <a:r>
              <a:rPr lang="bg-BG" b="1" dirty="0" smtClean="0"/>
              <a:t>малките детайли -за това </a:t>
            </a:r>
          </a:p>
          <a:p>
            <a:pPr algn="ctr"/>
            <a:r>
              <a:rPr lang="bg-BG" b="1" dirty="0" smtClean="0"/>
              <a:t>с помощта на родителите децата</a:t>
            </a:r>
          </a:p>
          <a:p>
            <a:pPr algn="ctr"/>
            <a:r>
              <a:rPr lang="bg-BG" b="1" dirty="0" smtClean="0"/>
              <a:t>винаги  са с различни и тематични сценични костюми,които създават</a:t>
            </a:r>
          </a:p>
          <a:p>
            <a:pPr algn="ctr"/>
            <a:r>
              <a:rPr lang="bg-BG" b="1" dirty="0" smtClean="0"/>
              <a:t>самочувствие за тях и радост за</a:t>
            </a:r>
          </a:p>
          <a:p>
            <a:pPr algn="ctr"/>
            <a:r>
              <a:rPr lang="bg-BG" b="1" dirty="0" smtClean="0"/>
              <a:t>зрителите.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294938_2746103465518918_7130919581480124416_n.jpg"/>
          <p:cNvPicPr>
            <a:picLocks noChangeAspect="1"/>
          </p:cNvPicPr>
          <p:nvPr/>
        </p:nvPicPr>
        <p:blipFill>
          <a:blip r:embed="rId2" cstate="print"/>
          <a:srcRect t="3801"/>
          <a:stretch>
            <a:fillRect/>
          </a:stretch>
        </p:blipFill>
        <p:spPr>
          <a:xfrm>
            <a:off x="467544" y="260648"/>
            <a:ext cx="2058454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585901_243957830151084_6698673514464935936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3284984"/>
            <a:ext cx="1923678" cy="2564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358968_240239830523885_4304310533495980032_n.jpg"/>
          <p:cNvPicPr>
            <a:picLocks noChangeAspect="1"/>
          </p:cNvPicPr>
          <p:nvPr/>
        </p:nvPicPr>
        <p:blipFill>
          <a:blip r:embed="rId4" cstate="print"/>
          <a:srcRect l="10801" t="27950" b="29000"/>
          <a:stretch>
            <a:fillRect/>
          </a:stretch>
        </p:blipFill>
        <p:spPr>
          <a:xfrm>
            <a:off x="4860032" y="188640"/>
            <a:ext cx="3874008" cy="2492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 descr="96859080_3206047916287326_1448816546251014144_n.jpg"/>
          <p:cNvPicPr>
            <a:picLocks noChangeAspect="1"/>
          </p:cNvPicPr>
          <p:nvPr/>
        </p:nvPicPr>
        <p:blipFill>
          <a:blip r:embed="rId5" cstate="print"/>
          <a:srcRect t="14177" b="5530"/>
          <a:stretch>
            <a:fillRect/>
          </a:stretch>
        </p:blipFill>
        <p:spPr>
          <a:xfrm>
            <a:off x="5652120" y="4077072"/>
            <a:ext cx="3228535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Текстово поле 7"/>
          <p:cNvSpPr txBox="1"/>
          <p:nvPr/>
        </p:nvSpPr>
        <p:spPr>
          <a:xfrm>
            <a:off x="0" y="4005064"/>
            <a:ext cx="2987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Поредната съвместна инициатива ,с която може да се похвали детската градина е ‘Коледния ни базар”,</a:t>
            </a:r>
          </a:p>
          <a:p>
            <a:pPr algn="ctr"/>
            <a:r>
              <a:rPr lang="bg-BG" b="1" dirty="0" smtClean="0"/>
              <a:t>в който  участието на родители беше изключително дейно.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96579224_2669498583332132_6915692864697532416_n.jpg"/>
          <p:cNvPicPr>
            <a:picLocks noChangeAspect="1"/>
          </p:cNvPicPr>
          <p:nvPr/>
        </p:nvPicPr>
        <p:blipFill>
          <a:blip r:embed="rId2" cstate="print"/>
          <a:srcRect b="5901"/>
          <a:stretch>
            <a:fillRect/>
          </a:stretch>
        </p:blipFill>
        <p:spPr>
          <a:xfrm>
            <a:off x="611560" y="260648"/>
            <a:ext cx="2582663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96740523_576528012972662_1689213772842926080_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3717032"/>
            <a:ext cx="2160240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 descr="96335955_296035364722393_5716556309394882560_n (1).jpg"/>
          <p:cNvPicPr>
            <a:picLocks noChangeAspect="1"/>
          </p:cNvPicPr>
          <p:nvPr/>
        </p:nvPicPr>
        <p:blipFill>
          <a:blip r:embed="rId4" cstate="print"/>
          <a:srcRect r="6688" b="25850"/>
          <a:stretch>
            <a:fillRect/>
          </a:stretch>
        </p:blipFill>
        <p:spPr>
          <a:xfrm>
            <a:off x="4644008" y="188640"/>
            <a:ext cx="3699546" cy="2204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4427983" y="3068960"/>
            <a:ext cx="43231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/>
              <a:t>Нашата детска градина цени дълбоко народния дух и традиции и се стреми да възпитава това и в децата, с които работим.Притежаваме  изключително богат </a:t>
            </a:r>
            <a:r>
              <a:rPr lang="bg-BG" b="1" dirty="0" err="1" smtClean="0"/>
              <a:t>Етно</a:t>
            </a:r>
            <a:r>
              <a:rPr lang="bg-BG" b="1" dirty="0" smtClean="0"/>
              <a:t> кът, </a:t>
            </a:r>
            <a:r>
              <a:rPr lang="bg-BG" b="1" dirty="0" err="1" smtClean="0"/>
              <a:t>реновирани</a:t>
            </a:r>
            <a:r>
              <a:rPr lang="bg-BG" b="1" dirty="0" smtClean="0"/>
              <a:t> помещения и красив двор с много съоръжения. Ако все още не сте решили къде да поверите своето дете ние сме точното място!</a:t>
            </a:r>
          </a:p>
          <a:p>
            <a:pPr algn="ctr"/>
            <a:r>
              <a:rPr lang="bg-BG" b="1" dirty="0" smtClean="0"/>
              <a:t>Заповядайте и се убедете сами!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48407698_285252718841746_6347052990142087168_n.jpg"/>
          <p:cNvPicPr>
            <a:picLocks noChangeAspect="1"/>
          </p:cNvPicPr>
          <p:nvPr/>
        </p:nvPicPr>
        <p:blipFill>
          <a:blip r:embed="rId2" cstate="print"/>
          <a:srcRect l="3538" t="8029" r="4326" b="12226"/>
          <a:stretch>
            <a:fillRect/>
          </a:stretch>
        </p:blipFill>
        <p:spPr>
          <a:xfrm>
            <a:off x="467544" y="260648"/>
            <a:ext cx="8424936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1691680" y="5229200"/>
            <a:ext cx="5708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b="1" dirty="0" smtClean="0"/>
              <a:t>Това е нашия задружен екип с директор Елза Иванова </a:t>
            </a:r>
            <a:endParaRPr lang="bg-BG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ътуване">
  <a:themeElements>
    <a:clrScheme name="Пътуване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Пътуване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Пътуване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94</TotalTime>
  <Words>358</Words>
  <Application>Microsoft Office PowerPoint</Application>
  <PresentationFormat>Презентация на цял екран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8" baseType="lpstr">
      <vt:lpstr>Franklin Gothic Book</vt:lpstr>
      <vt:lpstr>Franklin Gothic Medium</vt:lpstr>
      <vt:lpstr>Times New Roman</vt:lpstr>
      <vt:lpstr>Wingdings 2</vt:lpstr>
      <vt:lpstr>Пътуване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Marina</dc:creator>
  <cp:lastModifiedBy>Бисерка Й. Тончева</cp:lastModifiedBy>
  <cp:revision>17</cp:revision>
  <dcterms:created xsi:type="dcterms:W3CDTF">2020-05-10T08:29:24Z</dcterms:created>
  <dcterms:modified xsi:type="dcterms:W3CDTF">2026-10-30T18:23:59Z</dcterms:modified>
</cp:coreProperties>
</file>